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2" y="780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76200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32500016" cy="0"/>
            </a:xfrm>
            <a:prstGeom prst="line">
              <a:avLst/>
            </a:prstGeom>
            <a:ln w="127000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639066" y="39630264"/>
              <a:ext cx="1693922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500" b="1" dirty="0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Congresso Brasileiro Interdisciplinar</a:t>
              </a:r>
              <a:r>
                <a:rPr lang="pt-BR" sz="4500" b="1" baseline="0" dirty="0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de Promoção da Saúde</a:t>
              </a:r>
              <a:endParaRPr lang="pt-BR" sz="45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2" name="Picture 2" descr="http://www.cesumar.br/imagens/cabecalho_2013_tv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0" t="20621" r="61727" b="43023"/>
          <a:stretch/>
        </p:blipFill>
        <p:spPr bwMode="auto">
          <a:xfrm>
            <a:off x="1700004" y="41068978"/>
            <a:ext cx="3931998" cy="85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/>
          <p:cNvSpPr txBox="1"/>
          <p:nvPr userDrawn="1"/>
        </p:nvSpPr>
        <p:spPr>
          <a:xfrm>
            <a:off x="25346284" y="39696041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Financiador:</a:t>
            </a:r>
            <a:endParaRPr lang="pt-BR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 userDrawn="1"/>
        </p:nvSpPr>
        <p:spPr>
          <a:xfrm>
            <a:off x="28207136" y="40252981"/>
            <a:ext cx="3207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Inserir logo da agencia financiadora da pesquisa</a:t>
            </a:r>
            <a:endParaRPr lang="pt-BR" sz="1200" dirty="0"/>
          </a:p>
        </p:txBody>
      </p:sp>
      <p:sp>
        <p:nvSpPr>
          <p:cNvPr id="3" name="CaixaDeTexto 2"/>
          <p:cNvSpPr txBox="1"/>
          <p:nvPr userDrawn="1"/>
        </p:nvSpPr>
        <p:spPr>
          <a:xfrm>
            <a:off x="1700004" y="40412266"/>
            <a:ext cx="82537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rgbClr val="00CC99"/>
                </a:solidFill>
              </a:rPr>
              <a:t>04</a:t>
            </a:r>
            <a:r>
              <a:rPr lang="pt-BR" sz="3000" b="1" baseline="0" dirty="0" smtClean="0">
                <a:solidFill>
                  <a:srgbClr val="00CC99"/>
                </a:solidFill>
              </a:rPr>
              <a:t> a 07 novembro 2014 – Maringá – Paraná - Brasil</a:t>
            </a:r>
            <a:endParaRPr lang="pt-BR" sz="3000" b="1" dirty="0">
              <a:solidFill>
                <a:srgbClr val="00CC99"/>
              </a:solidFill>
            </a:endParaRPr>
          </a:p>
        </p:txBody>
      </p:sp>
      <p:sp>
        <p:nvSpPr>
          <p:cNvPr id="17" name="Retângulo 16"/>
          <p:cNvSpPr/>
          <p:nvPr userDrawn="1"/>
        </p:nvSpPr>
        <p:spPr>
          <a:xfrm>
            <a:off x="95975" y="-19707"/>
            <a:ext cx="32404050" cy="6526894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marcasepatentes.pt/files/collections/pt_PT/1/300/301/Dom%C3%B3tica%20e%20edif%C3%ADcios%20inteligentes%20num%20contexto%20de%20PI%20.pdf" TargetMode="External"/><Relationship Id="rId7" Type="http://schemas.openxmlformats.org/officeDocument/2006/relationships/image" Target="../media/image5.jpg"/><Relationship Id="rId2" Type="http://schemas.openxmlformats.org/officeDocument/2006/relationships/hyperlink" Target="http://www.aedb.br/seget/artigos11/16014124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2039309" y="1745274"/>
            <a:ext cx="8857209" cy="28484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24234" y="7439703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000" b="1" dirty="0"/>
              <a:t> </a:t>
            </a:r>
            <a:endParaRPr lang="pt-BR" sz="2000" dirty="0"/>
          </a:p>
          <a:p>
            <a:r>
              <a:rPr lang="pt-BR" sz="2000" b="1" dirty="0"/>
              <a:t> </a:t>
            </a:r>
            <a:endParaRPr lang="pt-BR" sz="2000" dirty="0"/>
          </a:p>
          <a:p>
            <a:r>
              <a:rPr lang="pt-BR" sz="2000" dirty="0"/>
              <a:t> 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28417" y="3888732"/>
            <a:ext cx="8215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Autor(es):</a:t>
            </a:r>
          </a:p>
          <a:p>
            <a:endParaRPr lang="pt-BR" sz="4000" dirty="0" smtClean="0">
              <a:solidFill>
                <a:schemeClr val="bg1"/>
              </a:solidFill>
            </a:endParaRPr>
          </a:p>
          <a:p>
            <a:r>
              <a:rPr lang="pt-BR" sz="4000" dirty="0" smtClean="0">
                <a:solidFill>
                  <a:schemeClr val="bg1"/>
                </a:solidFill>
              </a:rPr>
              <a:t>Orientador(es):                   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656409" y="1509320"/>
            <a:ext cx="25850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</a:rPr>
              <a:t>TITULO DO TRABALHO EM CAIXA ALTA</a:t>
            </a:r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9793313" y="3888732"/>
            <a:ext cx="0" cy="19389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10081345" y="3893956"/>
            <a:ext cx="12961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Programa: </a:t>
            </a:r>
            <a:r>
              <a:rPr lang="pt-BR" sz="4000" dirty="0" smtClean="0">
                <a:solidFill>
                  <a:schemeClr val="bg1"/>
                </a:solidFill>
              </a:rPr>
              <a:t>Mestrado/Doutorado em .......</a:t>
            </a:r>
            <a:endParaRPr lang="pt-BR" sz="4000" dirty="0">
              <a:solidFill>
                <a:schemeClr val="bg1"/>
              </a:solidFill>
            </a:endParaRPr>
          </a:p>
          <a:p>
            <a:r>
              <a:rPr lang="pt-BR" sz="4000" dirty="0" smtClean="0">
                <a:solidFill>
                  <a:schemeClr val="bg1"/>
                </a:solidFill>
              </a:rPr>
              <a:t>IES: (Sigla da instituição)</a:t>
            </a:r>
          </a:p>
          <a:p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89024" y="7417124"/>
            <a:ext cx="14573167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INTRODUÇÃO</a:t>
            </a:r>
            <a:endParaRPr lang="pt-BR" sz="4000" dirty="0"/>
          </a:p>
          <a:p>
            <a:r>
              <a:rPr lang="pt-BR" sz="2800" b="1" dirty="0"/>
              <a:t> </a:t>
            </a:r>
            <a:endParaRPr lang="pt-BR" sz="3200" dirty="0"/>
          </a:p>
          <a:p>
            <a:pPr algn="just"/>
            <a:r>
              <a:rPr lang="pt-BR" sz="2800" dirty="0" smtClean="0"/>
              <a:t>((TEXTO DE EXEMPLO) Reconhecida pela Organização Mundial da Saúde, a </a:t>
            </a:r>
            <a:r>
              <a:rPr lang="pt-BR" sz="2800" dirty="0" err="1" smtClean="0"/>
              <a:t>aromaterapia</a:t>
            </a:r>
            <a:r>
              <a:rPr lang="pt-BR" sz="2800" dirty="0" smtClean="0"/>
              <a:t> é uma pratica terapêutica que utiliza óleos essenciais na busca de propiciar o bem-estar e a harmonia do corpo e mente. Este ramo da fitoterapia foi intitulado como especialidade da terapia complementar e sua procura nos últimos tempos vem crescendo de forma acentuada. (SIMOES et al. 2003). </a:t>
            </a:r>
          </a:p>
          <a:p>
            <a:pPr algn="just"/>
            <a:r>
              <a:rPr lang="pt-BR" sz="2800" dirty="0" smtClean="0"/>
              <a:t>Nesta perspectiva, uma das possibilidades é a utilização da </a:t>
            </a:r>
            <a:r>
              <a:rPr lang="pt-BR" sz="2800" dirty="0" err="1" smtClean="0"/>
              <a:t>aromaterapia</a:t>
            </a:r>
            <a:r>
              <a:rPr lang="pt-BR" sz="2800" dirty="0" smtClean="0"/>
              <a:t> para ambientes internos, tanto em situação de tratamento quanto para uso doméstico. Vinculada a essa área de pesquisa, nesta proposta associamos a pesquisa em </a:t>
            </a:r>
            <a:r>
              <a:rPr lang="pt-BR" sz="2800" dirty="0" err="1" smtClean="0"/>
              <a:t>aromaterapia</a:t>
            </a:r>
            <a:r>
              <a:rPr lang="pt-BR" sz="2800" dirty="0" smtClean="0"/>
              <a:t> com a pesquisa em </a:t>
            </a:r>
            <a:r>
              <a:rPr lang="pt-BR" sz="2800" dirty="0" err="1" smtClean="0"/>
              <a:t>domótica</a:t>
            </a:r>
            <a:r>
              <a:rPr lang="pt-BR" sz="2800" dirty="0" smtClean="0"/>
              <a:t>. </a:t>
            </a:r>
          </a:p>
          <a:p>
            <a:pPr algn="just"/>
            <a:r>
              <a:rPr lang="pt-BR" sz="2800" dirty="0" smtClean="0"/>
              <a:t>A </a:t>
            </a:r>
            <a:r>
              <a:rPr lang="pt-BR" sz="2800" dirty="0" err="1" smtClean="0"/>
              <a:t>domótica</a:t>
            </a:r>
            <a:r>
              <a:rPr lang="pt-BR" sz="2800" dirty="0" smtClean="0"/>
              <a:t> já existe há muitos anos, porém menos tecnológica. Na geração anterior, luzes eram controladas por um sistema de controle remoto. Hoje ela é mais abrangente, possibilitando controlar uma casa inteira, desde ascender uma luz, fechar a janela, preparar um alimento, até na melhoria da segurança e no conforto. Primeiramente, a </a:t>
            </a:r>
            <a:r>
              <a:rPr lang="pt-BR" sz="2800" dirty="0" err="1" smtClean="0"/>
              <a:t>domótica</a:t>
            </a:r>
            <a:r>
              <a:rPr lang="pt-BR" sz="2800" dirty="0" smtClean="0"/>
              <a:t> procurou favorecer na questão de iluminação, segurança e aromatização, mas com o tempo foi se aprimorando e fazendo melhorias até chegar ao ponto que está hoje (ABREU, VALIM, 2011)</a:t>
            </a:r>
          </a:p>
          <a:p>
            <a:pPr algn="just"/>
            <a:r>
              <a:rPr lang="pt-BR" sz="2800" dirty="0" smtClean="0"/>
              <a:t>Segundo </a:t>
            </a:r>
            <a:r>
              <a:rPr lang="pt-BR" sz="2800" dirty="0" err="1" smtClean="0"/>
              <a:t>Quinderé</a:t>
            </a:r>
            <a:r>
              <a:rPr lang="pt-BR" sz="2800" dirty="0" smtClean="0"/>
              <a:t> (2009), para desenvolver uma aplicação em </a:t>
            </a:r>
            <a:r>
              <a:rPr lang="pt-BR" sz="2800" dirty="0" err="1" smtClean="0"/>
              <a:t>domótica</a:t>
            </a:r>
            <a:r>
              <a:rPr lang="pt-BR" sz="2800" dirty="0" smtClean="0"/>
              <a:t> utiliza-se vários equipamentos, os quais são distribuídos pela residência. Os principais tipos são: os </a:t>
            </a:r>
            <a:r>
              <a:rPr lang="pt-BR" sz="2800" b="1" dirty="0" smtClean="0"/>
              <a:t>atuadores</a:t>
            </a:r>
            <a:r>
              <a:rPr lang="pt-BR" sz="2800" dirty="0" smtClean="0"/>
              <a:t>, os quais controlam os aparelhos da residência; os </a:t>
            </a:r>
            <a:r>
              <a:rPr lang="pt-BR" sz="2800" b="1" dirty="0" smtClean="0"/>
              <a:t>sensores</a:t>
            </a:r>
            <a:r>
              <a:rPr lang="pt-BR" sz="2800" dirty="0" smtClean="0"/>
              <a:t>, responsáveis por capturar as informações do ambiente (luminosidade, umidade e presença) e os </a:t>
            </a:r>
            <a:r>
              <a:rPr lang="pt-BR" sz="2800" b="1" dirty="0" smtClean="0"/>
              <a:t>controladores</a:t>
            </a:r>
            <a:r>
              <a:rPr lang="pt-BR" sz="2800" dirty="0" smtClean="0"/>
              <a:t>, que fazem a administração dos atuadores e sensores.</a:t>
            </a:r>
          </a:p>
          <a:p>
            <a:pPr algn="just"/>
            <a:r>
              <a:rPr lang="pt-BR" sz="2800" dirty="0" smtClean="0"/>
              <a:t>A </a:t>
            </a:r>
            <a:r>
              <a:rPr lang="pt-BR" sz="2800" dirty="0" err="1" smtClean="0"/>
              <a:t>domótica</a:t>
            </a:r>
            <a:r>
              <a:rPr lang="pt-BR" sz="2800" dirty="0" smtClean="0"/>
              <a:t> é uma junção de várias áreas: a engenharia mecânica, a eletrônica, a eletrotécnica, abrangendo também a área de arquitetura e de engenharia civil e, neste estudo, vamos associá-la a </a:t>
            </a:r>
            <a:r>
              <a:rPr lang="pt-BR" sz="2800" dirty="0" err="1" smtClean="0"/>
              <a:t>aromaterapia</a:t>
            </a:r>
            <a:r>
              <a:rPr lang="pt-BR" sz="2800" dirty="0" smtClean="0"/>
              <a:t>, que é uma aplicação terapêutica, utilizando os óleos essenciais extraídos das plantas.</a:t>
            </a:r>
          </a:p>
          <a:p>
            <a:pPr algn="just"/>
            <a:r>
              <a:rPr lang="pt-BR" sz="2800" dirty="0" smtClean="0"/>
              <a:t>Portanto, este estudo será de importância interdisciplinar, pois envolvem diferentes áreas do conhecimento, promovendo a integração destes para a pesquisa. Este projeto proporcionará o desenvolvimento de um protótipo de um aromatizador inteligente, contribuindo para uso deste na </a:t>
            </a:r>
            <a:r>
              <a:rPr lang="pt-BR" sz="2800" dirty="0" err="1" smtClean="0"/>
              <a:t>aromaterapia</a:t>
            </a:r>
            <a:r>
              <a:rPr lang="pt-BR" sz="2800" dirty="0" smtClean="0"/>
              <a:t> com o intuito da promoção da saúde.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525030" y="17858284"/>
            <a:ext cx="13003391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MATERIAL E MÉTODOS</a:t>
            </a:r>
            <a:endParaRPr lang="pt-BR" sz="4000" dirty="0"/>
          </a:p>
          <a:p>
            <a:r>
              <a:rPr lang="pt-BR" sz="2800" b="1" dirty="0"/>
              <a:t> </a:t>
            </a:r>
            <a:endParaRPr lang="pt-BR" sz="2800" dirty="0"/>
          </a:p>
          <a:p>
            <a:r>
              <a:rPr lang="pt-BR" sz="2800" dirty="0" smtClean="0"/>
              <a:t>Serão </a:t>
            </a:r>
            <a:r>
              <a:rPr lang="pt-BR" sz="2800" dirty="0"/>
              <a:t>realizadas as seguintes etapas de trabalho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Pesquisa para definição da plataforma de desenvolvimento em termos de software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Desenvolver o esquema elétrico do </a:t>
            </a:r>
            <a:r>
              <a:rPr lang="pt-BR" sz="2800" i="1" dirty="0"/>
              <a:t>hardware </a:t>
            </a:r>
            <a:r>
              <a:rPr lang="pt-BR" sz="2800" dirty="0"/>
              <a:t>para monitoração de sensores,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Desenvolver o esquema elétrico do </a:t>
            </a:r>
            <a:r>
              <a:rPr lang="pt-BR" sz="2800" i="1" dirty="0"/>
              <a:t>hardware </a:t>
            </a:r>
            <a:r>
              <a:rPr lang="pt-BR" sz="2800" dirty="0"/>
              <a:t>de acionamento de dispositivos,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Construir protótipos das placas de circuito impresso responsáveis pelas atividades de monitoramento (de sensores) e acionamento (de dispositivos),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Implementar as funcionalidades de comunicação entre o computador e o </a:t>
            </a:r>
            <a:r>
              <a:rPr lang="pt-BR" sz="2800" i="1" dirty="0"/>
              <a:t>hardware </a:t>
            </a:r>
            <a:r>
              <a:rPr lang="pt-BR" sz="2800" dirty="0"/>
              <a:t>através de interface paralela,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Projetar e implementar o </a:t>
            </a:r>
            <a:r>
              <a:rPr lang="pt-BR" sz="2800" i="1" dirty="0"/>
              <a:t>software </a:t>
            </a:r>
            <a:r>
              <a:rPr lang="pt-BR" sz="2800" dirty="0"/>
              <a:t>de gerenciamento, e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Construir uma maquete de demonstração </a:t>
            </a:r>
          </a:p>
          <a:p>
            <a:r>
              <a:rPr lang="pt-BR" sz="2800" b="1" dirty="0" smtClean="0"/>
              <a:t>Testagem </a:t>
            </a:r>
            <a:r>
              <a:rPr lang="pt-BR" sz="2800" b="1" dirty="0"/>
              <a:t>do Protótipo</a:t>
            </a:r>
            <a:endParaRPr lang="pt-BR" sz="2800" dirty="0"/>
          </a:p>
          <a:p>
            <a:r>
              <a:rPr lang="pt-BR" sz="2800" dirty="0" smtClean="0"/>
              <a:t>Com </a:t>
            </a:r>
            <a:r>
              <a:rPr lang="pt-BR" sz="2800" dirty="0"/>
              <a:t>a essência preparada, será possível testar o protótipo com o material para a realização das seguintes atividades: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Testar a integração do sensor com o dispersor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Calibrar a quantidade de essência dispersada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Validar o </a:t>
            </a:r>
            <a:r>
              <a:rPr lang="pt-BR" sz="2800" dirty="0" smtClean="0"/>
              <a:t>dispositivo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369822" y="26155449"/>
            <a:ext cx="135266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RESULTADOS E DISCUSSÃO</a:t>
            </a:r>
            <a:endParaRPr lang="pt-BR" sz="4000" dirty="0"/>
          </a:p>
          <a:p>
            <a:r>
              <a:rPr lang="pt-BR" sz="2800" b="1" dirty="0"/>
              <a:t> </a:t>
            </a:r>
            <a:endParaRPr lang="pt-BR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 smtClean="0"/>
              <a:t>Criar </a:t>
            </a:r>
            <a:r>
              <a:rPr lang="pt-BR" sz="2800" dirty="0"/>
              <a:t>um dispositivo para </a:t>
            </a:r>
            <a:r>
              <a:rPr lang="pt-BR" sz="2800" dirty="0" err="1"/>
              <a:t>domótica</a:t>
            </a:r>
            <a:r>
              <a:rPr lang="pt-BR" sz="2800" dirty="0"/>
              <a:t> útil na prática da </a:t>
            </a:r>
            <a:r>
              <a:rPr lang="pt-BR" sz="2800" dirty="0" err="1"/>
              <a:t>aromaterapia</a:t>
            </a:r>
            <a:r>
              <a:rPr lang="pt-BR" sz="2800" dirty="0"/>
              <a:t>, para tornar o ambiente mais saudável a agradável para a promoção da saúde.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Formar alunos de graduação na investigação científica interdisciplinar.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800" dirty="0"/>
              <a:t>Possibilitar a equipe - pesquisadores e graduandos - a integração de saberes e métodos oriundos de áreas distintas do conhecimento.</a:t>
            </a:r>
          </a:p>
          <a:p>
            <a:r>
              <a:rPr lang="pt-BR" sz="2800" b="1" dirty="0"/>
              <a:t> </a:t>
            </a:r>
            <a:endParaRPr lang="pt-BR" sz="2800" dirty="0"/>
          </a:p>
          <a:p>
            <a:r>
              <a:rPr lang="pt-BR" sz="2800" b="1" dirty="0"/>
              <a:t>CONCLUSÃO</a:t>
            </a:r>
            <a:endParaRPr lang="pt-BR" sz="2800" dirty="0"/>
          </a:p>
          <a:p>
            <a:r>
              <a:rPr lang="pt-BR" sz="2800" dirty="0"/>
              <a:t>Os estudos ainda estão numa fase bastante preliminar, impossibilitando que se tenham conclusões até este momento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369822" y="31645011"/>
            <a:ext cx="1349166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REFERÊNCIAS</a:t>
            </a:r>
          </a:p>
          <a:p>
            <a:r>
              <a:rPr lang="pt-BR" sz="2100" dirty="0"/>
              <a:t>ABREU, E., VALIM, P. </a:t>
            </a:r>
            <a:r>
              <a:rPr lang="pt-BR" sz="2100" dirty="0" err="1"/>
              <a:t>R.O</a:t>
            </a:r>
            <a:r>
              <a:rPr lang="pt-BR" sz="2100" dirty="0"/>
              <a:t>.</a:t>
            </a:r>
            <a:r>
              <a:rPr lang="pt-BR" sz="2100" b="1" dirty="0"/>
              <a:t>.  </a:t>
            </a:r>
            <a:r>
              <a:rPr lang="pt-BR" sz="2100" b="1" dirty="0" err="1"/>
              <a:t>Domótica</a:t>
            </a:r>
            <a:r>
              <a:rPr lang="pt-BR" sz="2100" dirty="0"/>
              <a:t>: Controle de Automação Residencial Utilizando Celulares com Bluetooth. Disponível em: </a:t>
            </a:r>
            <a:r>
              <a:rPr lang="pt-BR" sz="2100" u="sng" dirty="0">
                <a:hlinkClick r:id="rId2"/>
              </a:rPr>
              <a:t>http://www.aedb.br/seget/artigos11/16014124.pdf</a:t>
            </a:r>
            <a:r>
              <a:rPr lang="pt-BR" sz="2100" dirty="0"/>
              <a:t>. Acesso: 25.03.2011.</a:t>
            </a:r>
          </a:p>
          <a:p>
            <a:r>
              <a:rPr lang="pt-BR" sz="2100" dirty="0" err="1"/>
              <a:t>AYOADE</a:t>
            </a:r>
            <a:r>
              <a:rPr lang="pt-BR" sz="2100" dirty="0"/>
              <a:t>, J. O. </a:t>
            </a:r>
            <a:r>
              <a:rPr lang="pt-BR" sz="2100" b="1" dirty="0"/>
              <a:t>Introdução à climatologia para os trópicos</a:t>
            </a:r>
            <a:r>
              <a:rPr lang="pt-BR" sz="2100" dirty="0"/>
              <a:t>. 12. ed. Rio de Janeiro: Bertrand Brasil, 2003.</a:t>
            </a:r>
          </a:p>
          <a:p>
            <a:r>
              <a:rPr lang="pt-BR" sz="2100" dirty="0"/>
              <a:t>BIASI, L. A.; COSTA, G. </a:t>
            </a:r>
            <a:r>
              <a:rPr lang="pt-BR" sz="2100" b="1" dirty="0"/>
              <a:t>Propagação vegetativa de </a:t>
            </a:r>
            <a:r>
              <a:rPr lang="pt-BR" sz="2100" b="1" dirty="0" err="1"/>
              <a:t>Lippia</a:t>
            </a:r>
            <a:r>
              <a:rPr lang="pt-BR" sz="2100" b="1" dirty="0"/>
              <a:t> alba</a:t>
            </a:r>
            <a:r>
              <a:rPr lang="pt-BR" sz="2100" dirty="0"/>
              <a:t>. Cienc. Rural, v. 33, n. 3, p. 455-459, 2003</a:t>
            </a:r>
          </a:p>
          <a:p>
            <a:r>
              <a:rPr lang="pt-BR" sz="2100" dirty="0" err="1"/>
              <a:t>CORAZZA</a:t>
            </a:r>
            <a:r>
              <a:rPr lang="pt-BR" sz="2100" dirty="0"/>
              <a:t>, S. </a:t>
            </a:r>
            <a:r>
              <a:rPr lang="pt-BR" sz="2100" b="1" dirty="0" err="1"/>
              <a:t>Aromacologia</a:t>
            </a:r>
            <a:r>
              <a:rPr lang="pt-BR" sz="2100" dirty="0"/>
              <a:t>: Uma ciência de muitos cheiros. São Paulo: Editora SENAC, 2002.</a:t>
            </a:r>
          </a:p>
          <a:p>
            <a:r>
              <a:rPr lang="pt-BR" sz="2100" dirty="0"/>
              <a:t>HABER, L. L.; LUZ, J. M. Q.; </a:t>
            </a:r>
            <a:r>
              <a:rPr lang="pt-BR" sz="2100" dirty="0" err="1"/>
              <a:t>ARVATIDÓRO</a:t>
            </a:r>
            <a:r>
              <a:rPr lang="pt-BR" sz="2100" dirty="0"/>
              <a:t>, L. F.; SANTOS, J. E. </a:t>
            </a:r>
            <a:r>
              <a:rPr lang="pt-BR" sz="2100" b="1" dirty="0"/>
              <a:t>Diferentes concentrações de solução nutritiva para o cultivo de </a:t>
            </a:r>
            <a:r>
              <a:rPr lang="pt-BR" sz="2100" b="1" dirty="0" err="1"/>
              <a:t>Mentha</a:t>
            </a:r>
            <a:r>
              <a:rPr lang="pt-BR" sz="2100" b="1" dirty="0"/>
              <a:t> </a:t>
            </a:r>
            <a:r>
              <a:rPr lang="pt-BR" sz="2100" b="1" dirty="0" err="1"/>
              <a:t>Piperita</a:t>
            </a:r>
            <a:r>
              <a:rPr lang="pt-BR" sz="2100" b="1" dirty="0"/>
              <a:t> e Melissa </a:t>
            </a:r>
            <a:r>
              <a:rPr lang="pt-BR" sz="2100" b="1" dirty="0" err="1"/>
              <a:t>officinalis</a:t>
            </a:r>
            <a:r>
              <a:rPr lang="pt-BR" sz="2100" dirty="0"/>
              <a:t>. Horticultura Brasileira, </a:t>
            </a:r>
            <a:r>
              <a:rPr lang="pt-BR" sz="2100" dirty="0" err="1"/>
              <a:t>v.23</a:t>
            </a:r>
            <a:r>
              <a:rPr lang="pt-BR" sz="2100" dirty="0"/>
              <a:t>, </a:t>
            </a:r>
            <a:r>
              <a:rPr lang="pt-BR" sz="2100" dirty="0" err="1"/>
              <a:t>p.1006</a:t>
            </a:r>
            <a:r>
              <a:rPr lang="pt-BR" sz="2100" dirty="0"/>
              <a:t>-1009, 2005.</a:t>
            </a:r>
          </a:p>
          <a:p>
            <a:r>
              <a:rPr lang="pt-BR" sz="2100" dirty="0"/>
              <a:t>LIMA, J. L. S.; FURTADO, D. A.; PEREIRA, J. P. G.; </a:t>
            </a:r>
            <a:r>
              <a:rPr lang="pt-BR" sz="2100" dirty="0" err="1"/>
              <a:t>BARACUHY</a:t>
            </a:r>
            <a:r>
              <a:rPr lang="pt-BR" sz="2100" dirty="0"/>
              <a:t>, J. G. V.; XAVIER, H. S. </a:t>
            </a:r>
            <a:r>
              <a:rPr lang="pt-BR" sz="2100" b="1" dirty="0"/>
              <a:t>Plantas medicinais de uso comum no Nordeste do Brasil</a:t>
            </a:r>
            <a:r>
              <a:rPr lang="pt-BR" sz="2100" dirty="0"/>
              <a:t>. </a:t>
            </a:r>
            <a:r>
              <a:rPr lang="en-US" sz="2100" dirty="0"/>
              <a:t>Campina </a:t>
            </a:r>
            <a:r>
              <a:rPr lang="en-US" sz="2100" dirty="0" err="1"/>
              <a:t>Grande.2006</a:t>
            </a:r>
            <a:r>
              <a:rPr lang="en-US" sz="2100" dirty="0"/>
              <a:t>. 81 p.</a:t>
            </a:r>
            <a:endParaRPr lang="pt-BR" sz="2100" dirty="0"/>
          </a:p>
          <a:p>
            <a:r>
              <a:rPr lang="en-US" sz="2100" dirty="0"/>
              <a:t>NAVARRO, V.; VILLARREAL, M. L.; ROJAS G.; XAVIER, B. L. Antimicrobial </a:t>
            </a:r>
            <a:r>
              <a:rPr lang="en-US" sz="2100" dirty="0" err="1"/>
              <a:t>evaluationof</a:t>
            </a:r>
            <a:r>
              <a:rPr lang="en-US" sz="2100" dirty="0"/>
              <a:t> some plants used in Mexican traditional medicine for the treatment of infectious diseases, J. of </a:t>
            </a:r>
            <a:r>
              <a:rPr lang="en-US" sz="2100" b="1" dirty="0" err="1"/>
              <a:t>Ethnopharmacol</a:t>
            </a:r>
            <a:r>
              <a:rPr lang="en-US" sz="2100" b="1" dirty="0"/>
              <a:t>,</a:t>
            </a:r>
            <a:r>
              <a:rPr lang="en-US" sz="2100" dirty="0"/>
              <a:t>  </a:t>
            </a:r>
            <a:r>
              <a:rPr lang="en-US" sz="2100" dirty="0" err="1"/>
              <a:t>v.53</a:t>
            </a:r>
            <a:r>
              <a:rPr lang="en-US" sz="2100" dirty="0"/>
              <a:t>, </a:t>
            </a:r>
            <a:r>
              <a:rPr lang="en-US" sz="2100" dirty="0" err="1"/>
              <a:t>n.3</a:t>
            </a:r>
            <a:r>
              <a:rPr lang="en-US" sz="2100" dirty="0"/>
              <a:t>, p. 143-147, 1996.</a:t>
            </a:r>
            <a:endParaRPr lang="pt-BR" sz="2100" dirty="0"/>
          </a:p>
          <a:p>
            <a:r>
              <a:rPr lang="pt-BR" sz="2100" dirty="0"/>
              <a:t>OLIVEIRA, F. C. S.; BARROS, R. F. M.; MOITA-NETO, J. M. Plantas medicinais utilizadas em comunidades rurais de Oeiras, semiárido piauiense. </a:t>
            </a:r>
            <a:r>
              <a:rPr lang="pt-BR" sz="2100" b="1" dirty="0"/>
              <a:t>Revista Brasileira de Plantas Medicinais</a:t>
            </a:r>
            <a:r>
              <a:rPr lang="pt-BR" sz="2100" dirty="0"/>
              <a:t>, </a:t>
            </a:r>
            <a:r>
              <a:rPr lang="pt-BR" sz="2100" dirty="0" err="1"/>
              <a:t>v.12</a:t>
            </a:r>
            <a:r>
              <a:rPr lang="pt-BR" sz="2100" dirty="0"/>
              <a:t>, </a:t>
            </a:r>
            <a:r>
              <a:rPr lang="pt-BR" sz="2100" dirty="0" err="1"/>
              <a:t>p.282</a:t>
            </a:r>
            <a:r>
              <a:rPr lang="pt-BR" sz="2100" dirty="0"/>
              <a:t>-301, 2010.</a:t>
            </a:r>
          </a:p>
          <a:p>
            <a:r>
              <a:rPr lang="pt-BR" sz="2100" dirty="0"/>
              <a:t>PERRY, N.; PERRY, E. </a:t>
            </a:r>
            <a:r>
              <a:rPr lang="pt-BR" sz="2100" dirty="0" err="1"/>
              <a:t>Aromatherapy</a:t>
            </a:r>
            <a:r>
              <a:rPr lang="pt-BR" sz="2100" dirty="0"/>
              <a:t> in </a:t>
            </a:r>
            <a:r>
              <a:rPr lang="pt-BR" sz="2100" dirty="0" err="1"/>
              <a:t>the</a:t>
            </a:r>
            <a:r>
              <a:rPr lang="pt-BR" sz="2100" dirty="0"/>
              <a:t> management </a:t>
            </a:r>
            <a:r>
              <a:rPr lang="pt-BR" sz="2100" dirty="0" err="1"/>
              <a:t>of</a:t>
            </a:r>
            <a:r>
              <a:rPr lang="pt-BR" sz="2100" dirty="0"/>
              <a:t> </a:t>
            </a:r>
            <a:r>
              <a:rPr lang="pt-BR" sz="2100" dirty="0" err="1"/>
              <a:t>psychiatric</a:t>
            </a:r>
            <a:r>
              <a:rPr lang="pt-BR" sz="2100" dirty="0"/>
              <a:t> </a:t>
            </a:r>
            <a:r>
              <a:rPr lang="pt-BR" sz="2100" dirty="0" err="1"/>
              <a:t>disorders</a:t>
            </a:r>
            <a:r>
              <a:rPr lang="pt-BR" sz="2100" dirty="0"/>
              <a:t>: </a:t>
            </a:r>
            <a:r>
              <a:rPr lang="pt-BR" sz="2100" dirty="0" err="1"/>
              <a:t>clinical</a:t>
            </a:r>
            <a:r>
              <a:rPr lang="pt-BR" sz="2100" dirty="0"/>
              <a:t> </a:t>
            </a:r>
            <a:r>
              <a:rPr lang="pt-BR" sz="2100" dirty="0" err="1"/>
              <a:t>and</a:t>
            </a:r>
            <a:r>
              <a:rPr lang="pt-BR" sz="2100" dirty="0"/>
              <a:t> </a:t>
            </a:r>
            <a:r>
              <a:rPr lang="pt-BR" sz="2100" dirty="0" err="1"/>
              <a:t>neuropharmacological</a:t>
            </a:r>
            <a:r>
              <a:rPr lang="pt-BR" sz="2100" dirty="0"/>
              <a:t> perspectives. </a:t>
            </a:r>
            <a:r>
              <a:rPr lang="pt-BR" sz="2100" b="1" dirty="0" err="1"/>
              <a:t>CNS</a:t>
            </a:r>
            <a:r>
              <a:rPr lang="pt-BR" sz="2100" b="1" dirty="0"/>
              <a:t> </a:t>
            </a:r>
            <a:r>
              <a:rPr lang="pt-BR" sz="2100" b="1" dirty="0" err="1"/>
              <a:t>Drugs</a:t>
            </a:r>
            <a:r>
              <a:rPr lang="pt-BR" sz="2100" dirty="0"/>
              <a:t> , </a:t>
            </a:r>
            <a:r>
              <a:rPr lang="pt-BR" sz="2100" dirty="0" err="1"/>
              <a:t>v.20</a:t>
            </a:r>
            <a:r>
              <a:rPr lang="pt-BR" sz="2100" dirty="0"/>
              <a:t>, </a:t>
            </a:r>
            <a:r>
              <a:rPr lang="pt-BR" sz="2100" dirty="0" err="1"/>
              <a:t>n.4</a:t>
            </a:r>
            <a:r>
              <a:rPr lang="pt-BR" sz="2100" dirty="0"/>
              <a:t>, </a:t>
            </a:r>
            <a:r>
              <a:rPr lang="pt-BR" sz="2100" dirty="0" err="1"/>
              <a:t>p.257</a:t>
            </a:r>
            <a:r>
              <a:rPr lang="pt-BR" sz="2100" dirty="0"/>
              <a:t>–80, 2006.</a:t>
            </a:r>
          </a:p>
          <a:p>
            <a:r>
              <a:rPr lang="pt-BR" sz="2100" dirty="0" err="1"/>
              <a:t>QUINDERÉ</a:t>
            </a:r>
            <a:r>
              <a:rPr lang="pt-BR" sz="2100" dirty="0"/>
              <a:t>. </a:t>
            </a:r>
            <a:r>
              <a:rPr lang="pt-BR" sz="2100" dirty="0" err="1"/>
              <a:t>P.R</a:t>
            </a:r>
            <a:r>
              <a:rPr lang="pt-BR" sz="2100" dirty="0"/>
              <a:t>. F. </a:t>
            </a:r>
            <a:r>
              <a:rPr lang="pt-BR" sz="2100" b="1" dirty="0"/>
              <a:t>Casa Inteligente</a:t>
            </a:r>
            <a:r>
              <a:rPr lang="pt-BR" sz="2100" dirty="0"/>
              <a:t>: um Protótipo de Sistema de Automação Residencial de Baixo Custo. Monografia, Ciência da Computação, Faculdade Farias Brito, Fortaleza, 2009.</a:t>
            </a:r>
          </a:p>
          <a:p>
            <a:r>
              <a:rPr lang="pt-BR" sz="2100" dirty="0"/>
              <a:t>RUI, </a:t>
            </a:r>
            <a:r>
              <a:rPr lang="pt-BR" sz="2100" dirty="0" err="1"/>
              <a:t>R.P</a:t>
            </a:r>
            <a:r>
              <a:rPr lang="pt-BR" sz="2100" dirty="0"/>
              <a:t>. et al. </a:t>
            </a:r>
            <a:r>
              <a:rPr lang="pt-BR" sz="2100" b="1" dirty="0" err="1"/>
              <a:t>Domótica</a:t>
            </a:r>
            <a:r>
              <a:rPr lang="pt-BR" sz="2100" b="1" dirty="0"/>
              <a:t> e edifícios inteligentes, num contexto de Propriedade Industrial</a:t>
            </a:r>
            <a:r>
              <a:rPr lang="pt-BR" sz="2100" dirty="0"/>
              <a:t>. </a:t>
            </a:r>
            <a:r>
              <a:rPr lang="pt-BR" sz="2100" dirty="0" err="1"/>
              <a:t>DPMU-DMP</a:t>
            </a:r>
            <a:r>
              <a:rPr lang="pt-BR" sz="2100" dirty="0"/>
              <a:t>. Disponível em: </a:t>
            </a:r>
            <a:r>
              <a:rPr lang="pt-BR" sz="2100" u="sng" dirty="0">
                <a:hlinkClick r:id="rId3"/>
              </a:rPr>
              <a:t>http://www.marcasepatentes.pt/files/collections/pt_PT/1/300/301/Dom%C3%B3tica%20e%20edif%C3%ADcios%20inteligentes%20num%20contexto%20de%20PI%20.pdf</a:t>
            </a:r>
            <a:r>
              <a:rPr lang="pt-BR" sz="2100" dirty="0"/>
              <a:t>. Acesso em: 20.04.2013</a:t>
            </a:r>
            <a:r>
              <a:rPr lang="pt-BR" sz="2100" dirty="0" smtClean="0"/>
              <a:t>.</a:t>
            </a:r>
            <a:endParaRPr lang="pt-BR" sz="21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121" y="7956315"/>
            <a:ext cx="12663212" cy="8389378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079" y="33094972"/>
            <a:ext cx="4737387" cy="3437106"/>
          </a:xfrm>
          <a:prstGeom prst="rect">
            <a:avLst/>
          </a:prstGeom>
        </p:spPr>
      </p:pic>
      <p:pic>
        <p:nvPicPr>
          <p:cNvPr id="59" name="Imagem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316" y="33081934"/>
            <a:ext cx="6086594" cy="4336698"/>
          </a:xfrm>
          <a:prstGeom prst="rect">
            <a:avLst/>
          </a:prstGeom>
        </p:spPr>
      </p:pic>
      <p:pic>
        <p:nvPicPr>
          <p:cNvPr id="60" name="Imagem 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830" y="28541258"/>
            <a:ext cx="6109566" cy="4353066"/>
          </a:xfrm>
          <a:prstGeom prst="rect">
            <a:avLst/>
          </a:prstGeom>
        </p:spPr>
      </p:pic>
      <p:pic>
        <p:nvPicPr>
          <p:cNvPr id="62" name="Imagem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016" y="29251147"/>
            <a:ext cx="2701871" cy="3493798"/>
          </a:xfrm>
          <a:prstGeom prst="rect">
            <a:avLst/>
          </a:prstGeom>
        </p:spPr>
      </p:pic>
      <p:sp>
        <p:nvSpPr>
          <p:cNvPr id="63" name="Cruz 62"/>
          <p:cNvSpPr/>
          <p:nvPr/>
        </p:nvSpPr>
        <p:spPr>
          <a:xfrm>
            <a:off x="6614113" y="32194035"/>
            <a:ext cx="1524000" cy="1575779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277" y="1497352"/>
            <a:ext cx="9145241" cy="3360876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622327" y="37104512"/>
            <a:ext cx="6736075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Fonte: www.escolhas demais.com.br, 2013.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1689023" y="19734057"/>
            <a:ext cx="1457316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OBJETIVOS</a:t>
            </a:r>
            <a:endParaRPr lang="pt-BR" sz="4000" dirty="0"/>
          </a:p>
          <a:p>
            <a:r>
              <a:rPr lang="pt-BR" sz="2800" b="1" dirty="0"/>
              <a:t> </a:t>
            </a:r>
            <a:endParaRPr lang="pt-BR" sz="3200" dirty="0"/>
          </a:p>
          <a:p>
            <a:pPr algn="just"/>
            <a:r>
              <a:rPr lang="pt-BR" sz="2800" dirty="0" smtClean="0"/>
              <a:t>((TEXTO DE EXEMPLO) Reconhecida pela Organização Mundial da Saúde, a </a:t>
            </a:r>
            <a:r>
              <a:rPr lang="pt-BR" sz="2800" dirty="0" err="1" smtClean="0"/>
              <a:t>aromaterapia</a:t>
            </a:r>
            <a:r>
              <a:rPr lang="pt-BR" sz="2800" dirty="0" smtClean="0"/>
              <a:t> é uma pratica terapêutica que utiliza óleos essenciais na busca de propiciar o bem-estar e a harmonia do corpo e mente. 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3200" b="1" dirty="0" smtClean="0"/>
              <a:t>Objetivos Específicos</a:t>
            </a:r>
          </a:p>
          <a:p>
            <a:pPr algn="just"/>
            <a:endParaRPr lang="pt-BR" sz="2800" b="1" dirty="0" smtClean="0"/>
          </a:p>
          <a:p>
            <a:pPr marL="514350" indent="-514350" algn="just">
              <a:buAutoNum type="arabicPeriod"/>
            </a:pPr>
            <a:r>
              <a:rPr lang="pt-BR" sz="2800" dirty="0" smtClean="0"/>
              <a:t>Texto </a:t>
            </a:r>
            <a:r>
              <a:rPr lang="pt-BR" sz="2800" dirty="0" err="1" smtClean="0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endParaRPr lang="pt-BR" sz="2800" dirty="0" smtClean="0"/>
          </a:p>
          <a:p>
            <a:pPr marL="514350" indent="-514350" algn="just">
              <a:buFontTx/>
              <a:buAutoNum type="arabicPeriod"/>
            </a:pPr>
            <a:r>
              <a:rPr lang="pt-BR" sz="2800" dirty="0"/>
              <a:t>Texto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</a:p>
          <a:p>
            <a:pPr marL="514350" indent="-514350" algn="just">
              <a:buFontTx/>
              <a:buAutoNum type="arabicPeriod"/>
            </a:pPr>
            <a:r>
              <a:rPr lang="pt-BR" sz="2800" dirty="0"/>
              <a:t>Texto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</a:p>
          <a:p>
            <a:pPr marL="514350" indent="-514350" algn="just">
              <a:buFontTx/>
              <a:buAutoNum type="arabicPeriod"/>
            </a:pPr>
            <a:r>
              <a:rPr lang="pt-BR" sz="2800" dirty="0"/>
              <a:t>Texto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</a:p>
          <a:p>
            <a:pPr algn="just"/>
            <a:endParaRPr lang="pt-BR" sz="2800" dirty="0" smtClean="0"/>
          </a:p>
        </p:txBody>
      </p:sp>
      <p:sp>
        <p:nvSpPr>
          <p:cNvPr id="57" name="CaixaDeTexto 56"/>
          <p:cNvSpPr txBox="1"/>
          <p:nvPr/>
        </p:nvSpPr>
        <p:spPr>
          <a:xfrm>
            <a:off x="17672225" y="15878982"/>
            <a:ext cx="6736075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Fonte: www.escolhas demais.com.br, 2013.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298</Words>
  <Application>Microsoft Office PowerPoint</Application>
  <PresentationFormat>Personalizar</PresentationFormat>
  <Paragraphs>64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Sonia Cristina Soares Dias Vermelho</cp:lastModifiedBy>
  <cp:revision>33</cp:revision>
  <dcterms:created xsi:type="dcterms:W3CDTF">2013-07-22T15:36:31Z</dcterms:created>
  <dcterms:modified xsi:type="dcterms:W3CDTF">2014-04-02T17:29:30Z</dcterms:modified>
</cp:coreProperties>
</file>